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BackingColor.jpg"/>
          <p:cNvPicPr>
            <a:picLocks noChangeAspect="1"/>
          </p:cNvPicPr>
          <p:nvPr/>
        </p:nvPicPr>
        <p:blipFill>
          <a:blip r:embed="rId3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C05B7C-8B7E-4C4E-956B-36BD963DE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6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C7C0-B6DD-144B-8B6C-0EC00FD81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8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6539-DE72-C14E-B420-6CD479BFC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ED09-2374-4D47-AF4F-4DD36170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ictureCaptionBack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8888" r="5151" b="16566"/>
          <a:stretch>
            <a:fillRect/>
          </a:stretch>
        </p:blipFill>
        <p:spPr bwMode="auto">
          <a:xfrm>
            <a:off x="4594225" y="663575"/>
            <a:ext cx="38925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95E4-D4B8-CF45-81A5-BB167AF43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0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ABC7-3548-4A42-9971-A8C7BA2E8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22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3D5C-D795-FB47-A0C7-AB95983EE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73B4-9043-CA44-BA71-FCF0EF5ED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ADE-6CBA-674B-A371-5B32C5BE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0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05C5-3B6D-2344-AC1A-97B8BA0B8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itlePhotoBacking-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2" t="9412" r="17500" b="32353"/>
          <a:stretch>
            <a:fillRect/>
          </a:stretch>
        </p:blipFill>
        <p:spPr bwMode="auto">
          <a:xfrm>
            <a:off x="1587500" y="646113"/>
            <a:ext cx="59563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 rtlCol="0"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8E9D1">
                  <a:lumMod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8E9D1">
                  <a:lumMod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>
                <a:solidFill>
                  <a:srgbClr val="C3C586"/>
                </a:solidFill>
              </a:defRPr>
            </a:lvl1pPr>
          </a:lstStyle>
          <a:p>
            <a:pPr>
              <a:defRPr/>
            </a:pPr>
            <a:fld id="{F42265CB-21D1-4D41-9B00-CC100F298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19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E8E9D1">
                  <a:lumMod val="75000"/>
                </a:srgbClr>
              </a:solidFill>
              <a:latin typeface="Calisto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E8E9D1">
                  <a:lumMod val="75000"/>
                </a:srgbClr>
              </a:solidFill>
              <a:latin typeface="Calisto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3C586"/>
                </a:solidFill>
                <a:latin typeface="Calisto MT" charset="0"/>
              </a:defRPr>
            </a:lvl1pPr>
          </a:lstStyle>
          <a:p>
            <a:pPr>
              <a:defRPr/>
            </a:pPr>
            <a:fld id="{7ADB5DF9-F258-CC40-BD6D-3A2E2A22E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79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91BD-454C-5541-97C4-62645B82E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9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8451-2600-5F4C-A213-C7A2443F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BF39-E806-D843-89FD-6A2A7F15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DC72D-FEFF-C045-A00A-7D05B93FB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0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C878-49E8-9442-BCD2-BF0A8E20D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25488" y="314325"/>
            <a:ext cx="7693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5488" y="1587500"/>
            <a:ext cx="76930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9595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BC2FC15-3FCB-FC45-AD18-4074A5E4F635}" type="slidenum">
              <a:rPr lang="en-US">
                <a:latin typeface="Arial" charset="0"/>
                <a:ea typeface="MS PGothic" charset="0"/>
                <a:cs typeface="MS PGothic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charset="0"/>
          <a:ea typeface="ＭＳ Ｐゴシック" charset="-128"/>
        </a:defRPr>
      </a:lvl9pPr>
    </p:titleStyle>
    <p:bodyStyle>
      <a:lvl1pPr marL="457200" indent="-457200" algn="l" rtl="0" eaLnBrk="0" fontAlgn="base" hangingPunct="0">
        <a:spcBef>
          <a:spcPts val="2400"/>
        </a:spcBef>
        <a:spcAft>
          <a:spcPct val="0"/>
        </a:spcAft>
        <a:buSzPct val="90000"/>
        <a:buFont typeface="Wingdings" charset="0"/>
        <a:buChar char="v"/>
        <a:defRPr sz="2400" kern="1200">
          <a:solidFill>
            <a:srgbClr val="404040"/>
          </a:solidFill>
          <a:latin typeface="+mn-lt"/>
          <a:ea typeface="MS PGothic" pitchFamily="34" charset="-128"/>
          <a:cs typeface="MS PGothic" charset="0"/>
        </a:defRPr>
      </a:lvl1pPr>
      <a:lvl2pPr marL="914400" indent="-457200" algn="l" rtl="0" eaLnBrk="0" fontAlgn="base" hangingPunct="0">
        <a:spcBef>
          <a:spcPts val="1200"/>
        </a:spcBef>
        <a:spcAft>
          <a:spcPct val="0"/>
        </a:spcAft>
        <a:buClr>
          <a:srgbClr val="A6A6A6"/>
        </a:buClr>
        <a:buSzPct val="90000"/>
        <a:buFont typeface="Wingdings" charset="0"/>
        <a:buChar char="v"/>
        <a:defRPr sz="2200" kern="1200">
          <a:solidFill>
            <a:srgbClr val="404040"/>
          </a:solidFill>
          <a:latin typeface="+mn-lt"/>
          <a:ea typeface="MS PGothic" pitchFamily="34" charset="-128"/>
          <a:cs typeface="MS PGothic" charset="0"/>
        </a:defRPr>
      </a:lvl2pPr>
      <a:lvl3pPr marL="1263650" indent="-349250" algn="l" rtl="0" eaLnBrk="0" fontAlgn="base" hangingPunct="0">
        <a:spcBef>
          <a:spcPts val="1200"/>
        </a:spcBef>
        <a:spcAft>
          <a:spcPct val="0"/>
        </a:spcAft>
        <a:buSzPct val="90000"/>
        <a:buFont typeface="Wingdings" charset="0"/>
        <a:buChar char="v"/>
        <a:defRPr sz="2000" kern="1200">
          <a:solidFill>
            <a:srgbClr val="404040"/>
          </a:solidFill>
          <a:latin typeface="+mn-lt"/>
          <a:ea typeface="MS PGothic" pitchFamily="34" charset="-128"/>
          <a:cs typeface="MS PGothic" charset="0"/>
        </a:defRPr>
      </a:lvl3pPr>
      <a:lvl4pPr marL="1600200" indent="-336550" algn="l" rtl="0" eaLnBrk="0" fontAlgn="base" hangingPunct="0">
        <a:spcBef>
          <a:spcPts val="1200"/>
        </a:spcBef>
        <a:spcAft>
          <a:spcPct val="0"/>
        </a:spcAft>
        <a:buClr>
          <a:srgbClr val="A6A6A6"/>
        </a:buClr>
        <a:buSzPct val="90000"/>
        <a:buFont typeface="Wingdings" charset="0"/>
        <a:buChar char="v"/>
        <a:defRPr kern="1200">
          <a:solidFill>
            <a:srgbClr val="404040"/>
          </a:solidFill>
          <a:latin typeface="+mn-lt"/>
          <a:ea typeface="MS PGothic" pitchFamily="34" charset="-128"/>
          <a:cs typeface="MS PGothic" charset="0"/>
        </a:defRPr>
      </a:lvl4pPr>
      <a:lvl5pPr marL="2057400" indent="-457200" algn="l" rtl="0" eaLnBrk="0" fontAlgn="base" hangingPunct="0">
        <a:spcBef>
          <a:spcPts val="1200"/>
        </a:spcBef>
        <a:spcAft>
          <a:spcPct val="0"/>
        </a:spcAft>
        <a:buSzPct val="90000"/>
        <a:buFont typeface="Wingdings" charset="0"/>
        <a:buChar char="v"/>
        <a:defRPr kern="1200">
          <a:solidFill>
            <a:srgbClr val="404040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sto MT" charset="0"/>
                <a:ea typeface="MS PGothic" charset="0"/>
              </a:rPr>
              <a:t>BELLRINGER 8.27.2013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sto MT" charset="0"/>
                <a:ea typeface="MS PGothic" charset="0"/>
              </a:rPr>
              <a:t>1.  Give an example of a COMPLETE SENTENCE.</a:t>
            </a:r>
          </a:p>
        </p:txBody>
      </p:sp>
    </p:spTree>
    <p:extLst>
      <p:ext uri="{BB962C8B-B14F-4D97-AF65-F5344CB8AC3E}">
        <p14:creationId xmlns:p14="http://schemas.microsoft.com/office/powerpoint/2010/main" val="21983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 Question/Observation/Problem</a:t>
            </a:r>
          </a:p>
          <a:p>
            <a:r>
              <a:rPr lang="en-US" sz="3200" dirty="0" smtClean="0"/>
              <a:t>2. Hypothesis</a:t>
            </a:r>
          </a:p>
          <a:p>
            <a:r>
              <a:rPr lang="en-US" sz="3200" dirty="0" smtClean="0"/>
              <a:t>3. Experiment</a:t>
            </a:r>
          </a:p>
          <a:p>
            <a:r>
              <a:rPr lang="en-US" sz="3200" dirty="0" smtClean="0"/>
              <a:t>4. Conclusion</a:t>
            </a:r>
          </a:p>
          <a:p>
            <a:r>
              <a:rPr lang="en-US" sz="3200" dirty="0" smtClean="0"/>
              <a:t>5. Theory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977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Calisto MT" charset="0"/>
                <a:ea typeface="MS PGothic" charset="0"/>
              </a:rPr>
              <a:t>BellRinger 9.6.2013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23900" y="1587500"/>
            <a:ext cx="3776663" cy="458311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1. </a:t>
            </a:r>
          </a:p>
        </p:txBody>
      </p:sp>
      <p:pic>
        <p:nvPicPr>
          <p:cNvPr id="22531" name="Content Placeholder 2" descr="zombi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7" r="-10017"/>
          <a:stretch>
            <a:fillRect/>
          </a:stretch>
        </p:blipFill>
        <p:spPr>
          <a:xfrm>
            <a:off x="4648200" y="1587500"/>
            <a:ext cx="3776663" cy="4583113"/>
          </a:xfrm>
        </p:spPr>
      </p:pic>
    </p:spTree>
    <p:extLst>
      <p:ext uri="{BB962C8B-B14F-4D97-AF65-F5344CB8AC3E}">
        <p14:creationId xmlns:p14="http://schemas.microsoft.com/office/powerpoint/2010/main" val="38492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Calisto MT" charset="0"/>
                <a:ea typeface="MS PGothic" charset="0"/>
              </a:rPr>
              <a:t>BellRinger 9.8.2014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23900" y="1587500"/>
            <a:ext cx="3776663" cy="458311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ZOMBIE APOCALYPSE!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1. How could you design an experiment to test the best way to avoid zombies?</a:t>
            </a:r>
          </a:p>
        </p:txBody>
      </p:sp>
      <p:pic>
        <p:nvPicPr>
          <p:cNvPr id="21507" name="Content Placeholder 2" descr="zombi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7" r="-10017"/>
          <a:stretch>
            <a:fillRect/>
          </a:stretch>
        </p:blipFill>
        <p:spPr>
          <a:xfrm>
            <a:off x="4648200" y="1587500"/>
            <a:ext cx="3776663" cy="4583113"/>
          </a:xfrm>
        </p:spPr>
      </p:pic>
    </p:spTree>
    <p:extLst>
      <p:ext uri="{BB962C8B-B14F-4D97-AF65-F5344CB8AC3E}">
        <p14:creationId xmlns:p14="http://schemas.microsoft.com/office/powerpoint/2010/main" val="163049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7B9899"/>
                </a:solidFill>
                <a:latin typeface="Calisto MT" charset="0"/>
                <a:ea typeface="MS PGothic" charset="0"/>
              </a:rPr>
              <a:t>BellRinger</a:t>
            </a:r>
            <a:r>
              <a:rPr lang="en-US" dirty="0">
                <a:solidFill>
                  <a:srgbClr val="7B9899"/>
                </a:solidFill>
                <a:latin typeface="Calisto MT" charset="0"/>
                <a:ea typeface="MS PGothic" charset="0"/>
              </a:rPr>
              <a:t> </a:t>
            </a:r>
            <a:r>
              <a:rPr lang="en-US" dirty="0" smtClean="0">
                <a:solidFill>
                  <a:srgbClr val="7B9899"/>
                </a:solidFill>
                <a:latin typeface="Calisto MT" charset="0"/>
                <a:ea typeface="MS PGothic" charset="0"/>
              </a:rPr>
              <a:t>9.10.2014</a:t>
            </a:r>
            <a:endParaRPr lang="en-US" dirty="0">
              <a:solidFill>
                <a:srgbClr val="7B9899"/>
              </a:solidFill>
              <a:latin typeface="Calisto MT" charset="0"/>
              <a:ea typeface="MS PGothic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Calisto MT" charset="0"/>
                <a:ea typeface="MS PGothic" charset="0"/>
              </a:rPr>
              <a:t>	Michonne predicted that vitamin water would help zombies get stronger.  She kept two zombies; one got regular water and one got vitamin water.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>
                <a:latin typeface="Calisto MT" charset="0"/>
                <a:ea typeface="MS PGothic" charset="0"/>
              </a:rPr>
              <a:t>What is the control?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>
              <a:latin typeface="Calisto MT" charset="0"/>
              <a:ea typeface="MS PGothic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>
                <a:latin typeface="Calisto MT" charset="0"/>
                <a:ea typeface="MS PGothic" charset="0"/>
              </a:rPr>
              <a:t>What is the Independent variable?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>
              <a:latin typeface="Calisto MT" charset="0"/>
              <a:ea typeface="MS PGothic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alisto MT" charset="0"/>
                <a:ea typeface="MS PGothic" charset="0"/>
              </a:rPr>
              <a:t>3.  What is the dependent variable?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371600" y="3962400"/>
            <a:ext cx="5722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0" y="3581400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56633C"/>
                </a:solidFill>
              </a:rPr>
              <a:t>Zombie w/regular water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4000" y="48006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56633C"/>
                </a:solidFill>
              </a:rPr>
              <a:t>Vitamin water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828800" y="58674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56633C"/>
                </a:solidFill>
              </a:rPr>
              <a:t>Zombie strength</a:t>
            </a:r>
          </a:p>
        </p:txBody>
      </p:sp>
      <p:pic>
        <p:nvPicPr>
          <p:cNvPr id="26631" name="Picture 1" descr="zombi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43200"/>
            <a:ext cx="23495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72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0" grpId="0" autoUpdateAnimBg="0"/>
      <p:bldP spid="368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9.9.2014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1. You are wondering if you could get more sleep if you turn off your phone at 9pm every night.  Write a testable hypothesis statement.</a:t>
            </a:r>
            <a:endParaRPr lang="en-US" sz="3600" dirty="0"/>
          </a:p>
        </p:txBody>
      </p:sp>
      <p:pic>
        <p:nvPicPr>
          <p:cNvPr id="7" name="Picture 6" descr="iphone6?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3534753" cy="2324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0" y="59436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charset="0"/>
                <a:cs typeface="MS PGothic" charset="0"/>
              </a:rPr>
              <a:t>iPhone 6?</a:t>
            </a:r>
          </a:p>
        </p:txBody>
      </p:sp>
    </p:spTree>
    <p:extLst>
      <p:ext uri="{BB962C8B-B14F-4D97-AF65-F5344CB8AC3E}">
        <p14:creationId xmlns:p14="http://schemas.microsoft.com/office/powerpoint/2010/main" val="138385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Calisto MT" charset="0"/>
                <a:ea typeface="MS PGothic" charset="0"/>
              </a:rPr>
              <a:t>III. The Scientific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u="sng">
                <a:latin typeface="Calisto MT" charset="0"/>
                <a:ea typeface="MS PGothic" charset="0"/>
              </a:rPr>
              <a:t>Scientific</a:t>
            </a:r>
            <a:r>
              <a:rPr lang="en-US" sz="2800" b="1">
                <a:latin typeface="Calisto MT" charset="0"/>
                <a:ea typeface="MS PGothic" charset="0"/>
              </a:rPr>
              <a:t> </a:t>
            </a:r>
            <a:r>
              <a:rPr lang="en-US" sz="2800" b="1" u="sng">
                <a:latin typeface="Calisto MT" charset="0"/>
                <a:ea typeface="MS PGothic" charset="0"/>
              </a:rPr>
              <a:t>Method</a:t>
            </a:r>
            <a:r>
              <a:rPr lang="en-US" sz="2800" b="1">
                <a:latin typeface="Calisto MT" charset="0"/>
                <a:ea typeface="MS PGothic" charset="0"/>
              </a:rPr>
              <a:t>:  </a:t>
            </a:r>
            <a:r>
              <a:rPr lang="en-US" sz="2800">
                <a:latin typeface="Calisto MT" charset="0"/>
                <a:ea typeface="MS PGothic" charset="0"/>
              </a:rPr>
              <a:t>steps that scientists use to gather information and answer questions.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>
                <a:latin typeface="Calisto MT" charset="0"/>
                <a:ea typeface="MS PGothic" charset="0"/>
              </a:rPr>
              <a:t>Question/Observation/Problem</a:t>
            </a:r>
            <a:r>
              <a:rPr lang="en-US" sz="2800" b="1">
                <a:latin typeface="Calisto MT" charset="0"/>
                <a:ea typeface="MS PGothic" charset="0"/>
              </a:rPr>
              <a:t>:  </a:t>
            </a:r>
            <a:r>
              <a:rPr lang="en-US" sz="2800">
                <a:latin typeface="Calisto MT" charset="0"/>
                <a:ea typeface="MS PGothic" charset="0"/>
              </a:rPr>
              <a:t>noticing something that nobody has noticed before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0000"/>
                </a:solidFill>
                <a:latin typeface="Calisto MT" charset="0"/>
                <a:ea typeface="MS PGothic" charset="0"/>
              </a:rPr>
              <a:t>“</a:t>
            </a:r>
            <a:r>
              <a:rPr lang="en-US" altLang="ja-JP" sz="2400" b="1">
                <a:solidFill>
                  <a:srgbClr val="FF0000"/>
                </a:solidFill>
                <a:latin typeface="Calisto MT" charset="0"/>
                <a:ea typeface="MS PGothic" charset="0"/>
              </a:rPr>
              <a:t>People trip a lot at Central.”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b="1">
              <a:latin typeface="Calisto MT" charset="0"/>
              <a:ea typeface="MS PGothic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>
                <a:latin typeface="Calisto MT" charset="0"/>
                <a:ea typeface="MS PGothic" charset="0"/>
              </a:rPr>
              <a:t>Hypothesis</a:t>
            </a:r>
            <a:r>
              <a:rPr lang="en-US" sz="2800" b="1">
                <a:latin typeface="Calisto MT" charset="0"/>
                <a:ea typeface="MS PGothic" charset="0"/>
              </a:rPr>
              <a:t>:  </a:t>
            </a:r>
            <a:r>
              <a:rPr lang="en-US" sz="2800">
                <a:latin typeface="Calisto MT" charset="0"/>
                <a:ea typeface="MS PGothic" charset="0"/>
              </a:rPr>
              <a:t>an explanation for a question or an educated guess.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0000"/>
                </a:solidFill>
                <a:latin typeface="Calisto MT" charset="0"/>
                <a:ea typeface="MS PGothic" charset="0"/>
              </a:rPr>
              <a:t>“</a:t>
            </a:r>
            <a:r>
              <a:rPr lang="en-US" altLang="ja-JP" sz="2400" b="1">
                <a:solidFill>
                  <a:srgbClr val="FF0000"/>
                </a:solidFill>
                <a:latin typeface="Calisto MT" charset="0"/>
                <a:ea typeface="MS PGothic" charset="0"/>
              </a:rPr>
              <a:t>If students walk on our wood floors, then they will stumble more often than on other surfaces.</a:t>
            </a:r>
            <a:r>
              <a:rPr lang="ja-JP" altLang="en-US" sz="2400" b="1">
                <a:solidFill>
                  <a:srgbClr val="FF0000"/>
                </a:solidFill>
                <a:latin typeface="Calisto MT" charset="0"/>
                <a:ea typeface="MS PGothic" charset="0"/>
              </a:rPr>
              <a:t>”</a:t>
            </a:r>
            <a:endParaRPr lang="en-US" sz="2400" b="1">
              <a:solidFill>
                <a:srgbClr val="FF0000"/>
              </a:solidFill>
              <a:latin typeface="Calisto MT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4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76200" y="228600"/>
            <a:ext cx="9067800" cy="66294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600" b="1" u="sng">
                <a:latin typeface="Calisto MT" charset="0"/>
                <a:ea typeface="MS PGothic" charset="0"/>
              </a:rPr>
              <a:t>3.  Experiment</a:t>
            </a:r>
            <a:r>
              <a:rPr lang="en-US" sz="2600" b="1">
                <a:latin typeface="Calisto MT" charset="0"/>
                <a:ea typeface="MS PGothic" charset="0"/>
              </a:rPr>
              <a:t>:  </a:t>
            </a:r>
            <a:r>
              <a:rPr lang="en-US" sz="2600">
                <a:latin typeface="Calisto MT" charset="0"/>
                <a:ea typeface="MS PGothic" charset="0"/>
              </a:rPr>
              <a:t>an investigation that tests a hypothesis by collecting information under controlled conditions</a:t>
            </a:r>
          </a:p>
          <a:p>
            <a:pPr marL="0" lvl="1" indent="0" eaLnBrk="1" hangingPunct="1">
              <a:lnSpc>
                <a:spcPct val="70000"/>
              </a:lnSpc>
            </a:pPr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“Today, I will count how many people stumble on the wood floors each passing period.”</a:t>
            </a:r>
            <a:endParaRPr lang="en-US" altLang="ja-JP" sz="2600">
              <a:solidFill>
                <a:srgbClr val="FF0000"/>
              </a:solidFill>
              <a:latin typeface="Calisto MT" charset="0"/>
              <a:ea typeface="MS PGothic" charset="0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en-US" sz="2600">
                <a:latin typeface="Calisto MT" charset="0"/>
                <a:ea typeface="MS PGothic" charset="0"/>
              </a:rPr>
              <a:t>	</a:t>
            </a:r>
            <a:r>
              <a:rPr lang="en-US" sz="2600" b="1">
                <a:latin typeface="Calisto MT" charset="0"/>
                <a:ea typeface="MS PGothic" charset="0"/>
              </a:rPr>
              <a:t>a.  </a:t>
            </a:r>
            <a:r>
              <a:rPr lang="en-US" sz="2600" b="1" u="sng">
                <a:latin typeface="Calisto MT" charset="0"/>
                <a:ea typeface="MS PGothic" charset="0"/>
              </a:rPr>
              <a:t>Control</a:t>
            </a:r>
            <a:r>
              <a:rPr lang="en-US" sz="2600" b="1">
                <a:latin typeface="Calisto MT" charset="0"/>
                <a:ea typeface="MS PGothic" charset="0"/>
              </a:rPr>
              <a:t>:  </a:t>
            </a:r>
            <a:r>
              <a:rPr lang="en-US" sz="2600">
                <a:latin typeface="Calisto MT" charset="0"/>
                <a:ea typeface="MS PGothic" charset="0"/>
              </a:rPr>
              <a:t>the group in which all conditions are kept 	the same</a:t>
            </a:r>
          </a:p>
          <a:p>
            <a:pPr marL="0" lvl="1" indent="0" eaLnBrk="1" hangingPunct="1">
              <a:lnSpc>
                <a:spcPct val="70000"/>
              </a:lnSpc>
            </a:pPr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“Tomorrow, I will count again at the same time, but in the basement where the floors are concrete.”</a:t>
            </a:r>
            <a:endParaRPr lang="en-US" altLang="ja-JP">
              <a:solidFill>
                <a:srgbClr val="FF0000"/>
              </a:solidFill>
              <a:latin typeface="Calisto MT" charset="0"/>
              <a:ea typeface="MS PGothic" charset="0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en-US" sz="2600">
                <a:latin typeface="Calisto MT" charset="0"/>
                <a:ea typeface="MS PGothic" charset="0"/>
              </a:rPr>
              <a:t>	</a:t>
            </a:r>
            <a:r>
              <a:rPr lang="en-US" sz="2600" b="1">
                <a:latin typeface="Calisto MT" charset="0"/>
                <a:ea typeface="MS PGothic" charset="0"/>
              </a:rPr>
              <a:t>b.  </a:t>
            </a:r>
            <a:r>
              <a:rPr lang="en-US" sz="2600" b="1" u="sng">
                <a:latin typeface="Calisto MT" charset="0"/>
                <a:ea typeface="MS PGothic" charset="0"/>
              </a:rPr>
              <a:t>Independent</a:t>
            </a:r>
            <a:r>
              <a:rPr lang="en-US" sz="2600" b="1">
                <a:latin typeface="Calisto MT" charset="0"/>
                <a:ea typeface="MS PGothic" charset="0"/>
              </a:rPr>
              <a:t> variable:  </a:t>
            </a:r>
            <a:r>
              <a:rPr lang="en-US" sz="2600">
                <a:latin typeface="Calisto MT" charset="0"/>
                <a:ea typeface="MS PGothic" charset="0"/>
              </a:rPr>
              <a:t>condition that is changed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sz="2600" i="1">
                <a:solidFill>
                  <a:srgbClr val="FF0000"/>
                </a:solidFill>
                <a:latin typeface="Calisto MT" charset="0"/>
                <a:ea typeface="MS PGothic" charset="0"/>
              </a:rPr>
              <a:t>The surface that students are walking on (the cause).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en-US" sz="2600">
                <a:latin typeface="Calisto MT" charset="0"/>
                <a:ea typeface="MS PGothic" charset="0"/>
              </a:rPr>
              <a:t>	</a:t>
            </a:r>
            <a:r>
              <a:rPr lang="en-US" sz="2600" b="1">
                <a:latin typeface="Calisto MT" charset="0"/>
                <a:ea typeface="MS PGothic" charset="0"/>
              </a:rPr>
              <a:t>c.  </a:t>
            </a:r>
            <a:r>
              <a:rPr lang="en-US" sz="2600" b="1" u="sng">
                <a:latin typeface="Calisto MT" charset="0"/>
                <a:ea typeface="MS PGothic" charset="0"/>
              </a:rPr>
              <a:t>Dependent</a:t>
            </a:r>
            <a:r>
              <a:rPr lang="en-US" sz="2600" b="1">
                <a:latin typeface="Calisto MT" charset="0"/>
                <a:ea typeface="MS PGothic" charset="0"/>
              </a:rPr>
              <a:t> variable:</a:t>
            </a:r>
            <a:r>
              <a:rPr lang="en-US" sz="2600">
                <a:latin typeface="Calisto MT" charset="0"/>
                <a:ea typeface="MS PGothic" charset="0"/>
              </a:rPr>
              <a:t>  condition that changes due to 	the independent variable.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sz="2600" i="1">
                <a:solidFill>
                  <a:srgbClr val="FF0000"/>
                </a:solidFill>
                <a:latin typeface="Calisto MT" charset="0"/>
                <a:ea typeface="MS PGothic" charset="0"/>
              </a:rPr>
              <a:t>Whether or not people trip (the effect).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en-US" sz="2600">
                <a:latin typeface="Calisto MT" charset="0"/>
                <a:ea typeface="MS PGothic" charset="0"/>
              </a:rPr>
              <a:t>	</a:t>
            </a:r>
            <a:r>
              <a:rPr lang="en-US" sz="2600" b="1">
                <a:latin typeface="Calisto MT" charset="0"/>
                <a:ea typeface="MS PGothic" charset="0"/>
              </a:rPr>
              <a:t>d.  </a:t>
            </a:r>
            <a:r>
              <a:rPr lang="en-US" sz="2600" b="1" u="sng">
                <a:latin typeface="Calisto MT" charset="0"/>
                <a:ea typeface="MS PGothic" charset="0"/>
              </a:rPr>
              <a:t>Data</a:t>
            </a:r>
            <a:r>
              <a:rPr lang="en-US" sz="2600" b="1">
                <a:latin typeface="Calisto MT" charset="0"/>
                <a:ea typeface="MS PGothic" charset="0"/>
              </a:rPr>
              <a:t>:</a:t>
            </a:r>
            <a:r>
              <a:rPr lang="en-US" sz="2600">
                <a:latin typeface="Calisto MT" charset="0"/>
                <a:ea typeface="MS PGothic" charset="0"/>
              </a:rPr>
              <a:t>  information collected from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382513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Calisto MT" charset="0"/>
                <a:ea typeface="MS PGothic" charset="0"/>
              </a:rPr>
              <a:t>Scientific Method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b="1" u="sng">
                <a:latin typeface="Calisto MT" charset="0"/>
                <a:ea typeface="MS PGothic" charset="0"/>
              </a:rPr>
              <a:t>Conclusion</a:t>
            </a:r>
            <a:r>
              <a:rPr lang="en-US" b="1">
                <a:latin typeface="Calisto MT" charset="0"/>
                <a:ea typeface="MS PGothic" charset="0"/>
              </a:rPr>
              <a:t>:  </a:t>
            </a:r>
            <a:r>
              <a:rPr lang="en-US">
                <a:latin typeface="Calisto MT" charset="0"/>
                <a:ea typeface="MS PGothic" charset="0"/>
              </a:rPr>
              <a:t>reporting of experimental data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en-US" b="1" u="sng">
                <a:latin typeface="Calisto MT" charset="0"/>
                <a:ea typeface="MS PGothic" charset="0"/>
              </a:rPr>
              <a:t>Theory</a:t>
            </a:r>
            <a:r>
              <a:rPr lang="en-US" b="1">
                <a:latin typeface="Calisto MT" charset="0"/>
                <a:ea typeface="MS PGothic" charset="0"/>
              </a:rPr>
              <a:t>:  </a:t>
            </a:r>
            <a:r>
              <a:rPr lang="en-US">
                <a:latin typeface="Calisto MT" charset="0"/>
                <a:ea typeface="MS PGothic" charset="0"/>
              </a:rPr>
              <a:t>a hypothesis supported by a large body of evidence</a:t>
            </a:r>
          </a:p>
          <a:p>
            <a:pPr marL="609600" indent="-609600" eaLnBrk="1" hangingPunct="1"/>
            <a:r>
              <a:rPr 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“I did the experiment every day for a month and the results were always similar. I believe the wood floors here make us TRIP.</a:t>
            </a:r>
            <a:r>
              <a:rPr lang="ja-JP" altLang="en-US">
                <a:solidFill>
                  <a:srgbClr val="FF0000"/>
                </a:solidFill>
                <a:latin typeface="Calisto MT" charset="0"/>
                <a:ea typeface="MS PGothic" charset="0"/>
              </a:rPr>
              <a:t>”</a:t>
            </a:r>
            <a:endParaRPr lang="en-US" altLang="ja-JP">
              <a:solidFill>
                <a:srgbClr val="FF0000"/>
              </a:solidFill>
              <a:latin typeface="Calisto MT" charset="0"/>
              <a:ea typeface="MS PGothic" charset="0"/>
            </a:endParaRPr>
          </a:p>
          <a:p>
            <a:pPr marL="609600" indent="-609600" eaLnBrk="1" hangingPunct="1">
              <a:buFontTx/>
              <a:buNone/>
            </a:pPr>
            <a:endParaRPr lang="en-US">
              <a:latin typeface="Calisto MT" charset="0"/>
              <a:ea typeface="MS PGothic" charset="0"/>
            </a:endParaRPr>
          </a:p>
        </p:txBody>
      </p:sp>
      <p:pic>
        <p:nvPicPr>
          <p:cNvPr id="25603" name="Picture 4" descr="MCj01981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29527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90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I’ll ask a question and give 15 seconds of QUIET think time</a:t>
            </a:r>
          </a:p>
          <a:p>
            <a:r>
              <a:rPr lang="en-US" sz="3600" dirty="0" smtClean="0"/>
              <a:t>Each team member responds with their answer, starting with team member…</a:t>
            </a:r>
          </a:p>
          <a:p>
            <a:r>
              <a:rPr lang="en-US" sz="3600" dirty="0" smtClean="0"/>
              <a:t>List the steps of the Scientific Method IN ORDER.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087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ppt/theme/themeOverride2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ppt/theme/themeOverride3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Venture</vt:lpstr>
      <vt:lpstr>BELLRINGER 8.27.2013</vt:lpstr>
      <vt:lpstr>BellRinger 9.6.2013</vt:lpstr>
      <vt:lpstr>BellRinger 9.8.2014</vt:lpstr>
      <vt:lpstr>BellRinger 9.10.2014</vt:lpstr>
      <vt:lpstr>Bell Ringer 9.9.2014</vt:lpstr>
      <vt:lpstr>III. The Scientific Method</vt:lpstr>
      <vt:lpstr>PowerPoint Presentation</vt:lpstr>
      <vt:lpstr>Scientific Method Cont.</vt:lpstr>
      <vt:lpstr>Round Robin!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8.27.2013</dc:title>
  <dc:creator>Aaron Strain</dc:creator>
  <cp:lastModifiedBy>Aaron Strain</cp:lastModifiedBy>
  <cp:revision>1</cp:revision>
  <dcterms:created xsi:type="dcterms:W3CDTF">2014-09-09T13:04:45Z</dcterms:created>
  <dcterms:modified xsi:type="dcterms:W3CDTF">2014-09-09T13:05:26Z</dcterms:modified>
</cp:coreProperties>
</file>